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7" r:id="rId2"/>
    <p:sldId id="264" r:id="rId3"/>
    <p:sldId id="265" r:id="rId4"/>
    <p:sldId id="266" r:id="rId5"/>
    <p:sldId id="258" r:id="rId6"/>
    <p:sldId id="281" r:id="rId7"/>
    <p:sldId id="288" r:id="rId8"/>
    <p:sldId id="280" r:id="rId9"/>
    <p:sldId id="299" r:id="rId10"/>
    <p:sldId id="289" r:id="rId11"/>
    <p:sldId id="282" r:id="rId12"/>
    <p:sldId id="276" r:id="rId13"/>
    <p:sldId id="290" r:id="rId14"/>
    <p:sldId id="283" r:id="rId15"/>
    <p:sldId id="279" r:id="rId16"/>
    <p:sldId id="291" r:id="rId17"/>
    <p:sldId id="284" r:id="rId18"/>
    <p:sldId id="274" r:id="rId19"/>
    <p:sldId id="292" r:id="rId20"/>
    <p:sldId id="285" r:id="rId21"/>
    <p:sldId id="277" r:id="rId22"/>
    <p:sldId id="293" r:id="rId23"/>
    <p:sldId id="286" r:id="rId24"/>
    <p:sldId id="268" r:id="rId25"/>
    <p:sldId id="300" r:id="rId26"/>
    <p:sldId id="294" r:id="rId27"/>
    <p:sldId id="273" r:id="rId28"/>
    <p:sldId id="295" r:id="rId29"/>
    <p:sldId id="296" r:id="rId30"/>
    <p:sldId id="275" r:id="rId31"/>
    <p:sldId id="297" r:id="rId32"/>
    <p:sldId id="303" r:id="rId33"/>
    <p:sldId id="301" r:id="rId34"/>
    <p:sldId id="304" r:id="rId35"/>
    <p:sldId id="270" r:id="rId36"/>
    <p:sldId id="305" r:id="rId37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5398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B6F2E-579B-49CE-B330-CBE2F33E9ABF}" type="datetimeFigureOut">
              <a:rPr lang="pt-BR" smtClean="0"/>
              <a:t>17/09/2019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C22A4-FA17-46DE-A907-1BD3C90852D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066734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B6F2E-579B-49CE-B330-CBE2F33E9ABF}" type="datetimeFigureOut">
              <a:rPr lang="pt-BR" smtClean="0"/>
              <a:t>17/09/2019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C22A4-FA17-46DE-A907-1BD3C90852D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168101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B6F2E-579B-49CE-B330-CBE2F33E9ABF}" type="datetimeFigureOut">
              <a:rPr lang="pt-BR" smtClean="0"/>
              <a:t>17/09/2019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C22A4-FA17-46DE-A907-1BD3C90852D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701938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pt-BR" smtClean="0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B6F2E-579B-49CE-B330-CBE2F33E9ABF}" type="datetimeFigureOut">
              <a:rPr lang="pt-BR" smtClean="0"/>
              <a:t>17/09/2019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C22A4-FA17-46DE-A907-1BD3C90852D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267660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pt-BR" smtClean="0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B6F2E-579B-49CE-B330-CBE2F33E9ABF}" type="datetimeFigureOut">
              <a:rPr lang="pt-BR" smtClean="0"/>
              <a:t>17/09/2019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C22A4-FA17-46DE-A907-1BD3C90852D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280549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o 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pt-BR" smtClean="0"/>
              <a:t>Editar estilos de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B6F2E-579B-49CE-B330-CBE2F33E9ABF}" type="datetimeFigureOut">
              <a:rPr lang="pt-BR" smtClean="0"/>
              <a:t>17/09/2019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C22A4-FA17-46DE-A907-1BD3C90852D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9573689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iro ou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pt-BR" smtClean="0"/>
              <a:t>Editar estilos de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B6F2E-579B-49CE-B330-CBE2F33E9ABF}" type="datetimeFigureOut">
              <a:rPr lang="pt-BR" smtClean="0"/>
              <a:t>17/09/2019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C22A4-FA17-46DE-A907-1BD3C90852D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1618184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B6F2E-579B-49CE-B330-CBE2F33E9ABF}" type="datetimeFigureOut">
              <a:rPr lang="pt-BR" smtClean="0"/>
              <a:t>17/09/2019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C22A4-FA17-46DE-A907-1BD3C90852D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67212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B6F2E-579B-49CE-B330-CBE2F33E9ABF}" type="datetimeFigureOut">
              <a:rPr lang="pt-BR" smtClean="0"/>
              <a:t>17/09/2019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C22A4-FA17-46DE-A907-1BD3C90852D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751682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B6F2E-579B-49CE-B330-CBE2F33E9ABF}" type="datetimeFigureOut">
              <a:rPr lang="pt-BR" smtClean="0"/>
              <a:t>17/09/2019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C22A4-FA17-46DE-A907-1BD3C90852D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226652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B6F2E-579B-49CE-B330-CBE2F33E9ABF}" type="datetimeFigureOut">
              <a:rPr lang="pt-BR" smtClean="0"/>
              <a:t>17/09/2019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C22A4-FA17-46DE-A907-1BD3C90852D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869529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B6F2E-579B-49CE-B330-CBE2F33E9ABF}" type="datetimeFigureOut">
              <a:rPr lang="pt-BR" smtClean="0"/>
              <a:t>17/09/2019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C22A4-FA17-46DE-A907-1BD3C90852D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065870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B6F2E-579B-49CE-B330-CBE2F33E9ABF}" type="datetimeFigureOut">
              <a:rPr lang="pt-BR" smtClean="0"/>
              <a:t>17/09/2019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C22A4-FA17-46DE-A907-1BD3C90852D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887135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B6F2E-579B-49CE-B330-CBE2F33E9ABF}" type="datetimeFigureOut">
              <a:rPr lang="pt-BR" smtClean="0"/>
              <a:t>17/09/2019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C22A4-FA17-46DE-A907-1BD3C90852D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376235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B6F2E-579B-49CE-B330-CBE2F33E9ABF}" type="datetimeFigureOut">
              <a:rPr lang="pt-BR" smtClean="0"/>
              <a:t>17/09/2019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C22A4-FA17-46DE-A907-1BD3C90852D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850768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B6F2E-579B-49CE-B330-CBE2F33E9ABF}" type="datetimeFigureOut">
              <a:rPr lang="pt-BR" smtClean="0"/>
              <a:t>17/09/2019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C22A4-FA17-46DE-A907-1BD3C90852D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215938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082B6F2E-579B-49CE-B330-CBE2F33E9ABF}" type="datetimeFigureOut">
              <a:rPr lang="pt-BR" smtClean="0"/>
              <a:t>17/09/2019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699C22A4-FA17-46DE-A907-1BD3C90852D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370757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082B6F2E-579B-49CE-B330-CBE2F33E9ABF}" type="datetimeFigureOut">
              <a:rPr lang="pt-BR" smtClean="0"/>
              <a:t>17/09/2019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699C22A4-FA17-46DE-A907-1BD3C90852D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7726815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jpeg"/><Relationship Id="rId7" Type="http://schemas.openxmlformats.org/officeDocument/2006/relationships/image" Target="../media/image9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13" Type="http://schemas.openxmlformats.org/officeDocument/2006/relationships/image" Target="../media/image22.jpg"/><Relationship Id="rId3" Type="http://schemas.openxmlformats.org/officeDocument/2006/relationships/image" Target="../media/image12.jpg"/><Relationship Id="rId7" Type="http://schemas.openxmlformats.org/officeDocument/2006/relationships/image" Target="../media/image16.jpg"/><Relationship Id="rId12" Type="http://schemas.openxmlformats.org/officeDocument/2006/relationships/image" Target="../media/image21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g"/><Relationship Id="rId11" Type="http://schemas.openxmlformats.org/officeDocument/2006/relationships/image" Target="../media/image20.jpeg"/><Relationship Id="rId5" Type="http://schemas.openxmlformats.org/officeDocument/2006/relationships/image" Target="../media/image14.jpg"/><Relationship Id="rId15" Type="http://schemas.openxmlformats.org/officeDocument/2006/relationships/image" Target="../media/image24.jpg"/><Relationship Id="rId10" Type="http://schemas.openxmlformats.org/officeDocument/2006/relationships/image" Target="../media/image19.jpg"/><Relationship Id="rId4" Type="http://schemas.openxmlformats.org/officeDocument/2006/relationships/image" Target="../media/image13.jpg"/><Relationship Id="rId9" Type="http://schemas.openxmlformats.org/officeDocument/2006/relationships/image" Target="../media/image18.jpeg"/><Relationship Id="rId14" Type="http://schemas.openxmlformats.org/officeDocument/2006/relationships/image" Target="../media/image23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665499" y="-2665499"/>
            <a:ext cx="6861002" cy="12191999"/>
          </a:xfrm>
        </p:spPr>
      </p:pic>
    </p:spTree>
    <p:extLst>
      <p:ext uri="{BB962C8B-B14F-4D97-AF65-F5344CB8AC3E}">
        <p14:creationId xmlns:p14="http://schemas.microsoft.com/office/powerpoint/2010/main" val="1180934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06647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6214"/>
            <a:ext cx="12213855" cy="6297769"/>
          </a:xfrm>
          <a:prstGeom prst="rect">
            <a:avLst/>
          </a:prstGeom>
        </p:spPr>
      </p:pic>
      <p:sp>
        <p:nvSpPr>
          <p:cNvPr id="5" name="Quadro 4"/>
          <p:cNvSpPr/>
          <p:nvPr/>
        </p:nvSpPr>
        <p:spPr>
          <a:xfrm>
            <a:off x="9427337" y="6137435"/>
            <a:ext cx="1004551" cy="327759"/>
          </a:xfrm>
          <a:prstGeom prst="frame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8329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7444"/>
            <a:ext cx="12192000" cy="6322220"/>
          </a:xfrm>
        </p:spPr>
      </p:pic>
      <p:sp>
        <p:nvSpPr>
          <p:cNvPr id="5" name="Quadro 4"/>
          <p:cNvSpPr/>
          <p:nvPr/>
        </p:nvSpPr>
        <p:spPr>
          <a:xfrm>
            <a:off x="6259134" y="6098799"/>
            <a:ext cx="1004551" cy="327759"/>
          </a:xfrm>
          <a:prstGeom prst="frame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0756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86184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1667"/>
            <a:ext cx="12207449" cy="6413679"/>
          </a:xfrm>
          <a:prstGeom prst="rect">
            <a:avLst/>
          </a:prstGeom>
        </p:spPr>
      </p:pic>
      <p:sp>
        <p:nvSpPr>
          <p:cNvPr id="5" name="Quadro 4"/>
          <p:cNvSpPr/>
          <p:nvPr/>
        </p:nvSpPr>
        <p:spPr>
          <a:xfrm>
            <a:off x="6735652" y="6143222"/>
            <a:ext cx="837125" cy="296215"/>
          </a:xfrm>
          <a:prstGeom prst="frame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8994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9448"/>
            <a:ext cx="12192000" cy="6286501"/>
          </a:xfrm>
        </p:spPr>
      </p:pic>
      <p:sp>
        <p:nvSpPr>
          <p:cNvPr id="5" name="Quadro 4"/>
          <p:cNvSpPr/>
          <p:nvPr/>
        </p:nvSpPr>
        <p:spPr>
          <a:xfrm>
            <a:off x="6439436" y="6181858"/>
            <a:ext cx="850006" cy="270457"/>
          </a:xfrm>
          <a:prstGeom prst="frame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3247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48803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4851"/>
            <a:ext cx="12192000" cy="6262688"/>
          </a:xfrm>
        </p:spPr>
      </p:pic>
      <p:sp>
        <p:nvSpPr>
          <p:cNvPr id="5" name="Quadro 4"/>
          <p:cNvSpPr/>
          <p:nvPr/>
        </p:nvSpPr>
        <p:spPr>
          <a:xfrm>
            <a:off x="9350063" y="6150314"/>
            <a:ext cx="1004551" cy="327759"/>
          </a:xfrm>
          <a:prstGeom prst="frame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992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0759"/>
            <a:ext cx="12192000" cy="6369843"/>
          </a:xfrm>
        </p:spPr>
      </p:pic>
      <p:sp>
        <p:nvSpPr>
          <p:cNvPr id="5" name="Quadro 4"/>
          <p:cNvSpPr/>
          <p:nvPr/>
        </p:nvSpPr>
        <p:spPr>
          <a:xfrm>
            <a:off x="6297771" y="6150315"/>
            <a:ext cx="837126" cy="263364"/>
          </a:xfrm>
          <a:prstGeom prst="frame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3240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23453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296208" y="412226"/>
            <a:ext cx="11520000" cy="61200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/>
          <p:cNvSpPr txBox="1"/>
          <p:nvPr/>
        </p:nvSpPr>
        <p:spPr>
          <a:xfrm>
            <a:off x="1332957" y="1017431"/>
            <a:ext cx="99553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 smtClean="0">
                <a:solidFill>
                  <a:schemeClr val="tx2">
                    <a:lumMod val="10000"/>
                  </a:schemeClr>
                </a:solidFill>
              </a:rPr>
              <a:t>Afinal, o que é o R e o  R Studio ? </a:t>
            </a:r>
            <a:endParaRPr lang="pt-BR" sz="3200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978789" y="1909764"/>
            <a:ext cx="10663707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600" dirty="0" smtClean="0">
                <a:solidFill>
                  <a:schemeClr val="tx2">
                    <a:lumMod val="10000"/>
                  </a:schemeClr>
                </a:solidFill>
              </a:rPr>
              <a:t>O R é  uma linguagem de programação estatística utilizada para elaborar análise de dados e gráfico.</a:t>
            </a:r>
          </a:p>
          <a:p>
            <a:endParaRPr lang="pt-BR" sz="2600" dirty="0">
              <a:solidFill>
                <a:schemeClr val="tx2">
                  <a:lumMod val="10000"/>
                </a:schemeClr>
              </a:solidFill>
            </a:endParaRPr>
          </a:p>
          <a:p>
            <a:endParaRPr lang="pt-BR" sz="2600" dirty="0" smtClean="0">
              <a:solidFill>
                <a:schemeClr val="tx2">
                  <a:lumMod val="10000"/>
                </a:schemeClr>
              </a:solidFill>
            </a:endParaRPr>
          </a:p>
          <a:p>
            <a:endParaRPr lang="pt-BR" sz="2600" dirty="0" smtClean="0">
              <a:solidFill>
                <a:schemeClr val="tx2">
                  <a:lumMod val="10000"/>
                </a:schemeClr>
              </a:solidFill>
            </a:endParaRPr>
          </a:p>
          <a:p>
            <a:r>
              <a:rPr lang="pt-BR" sz="2600" dirty="0" smtClean="0">
                <a:solidFill>
                  <a:schemeClr val="tx2">
                    <a:lumMod val="10000"/>
                  </a:schemeClr>
                </a:solidFill>
              </a:rPr>
              <a:t>Para executar os comandos do R, utilizamos o R Studio que é uma interface onde podemos realizar cálculos estatísticos ou matemáticos, gráficos de diversos tipos, gerar relatórios e até mesmo slides.</a:t>
            </a:r>
          </a:p>
          <a:p>
            <a:endParaRPr lang="pt-BR" sz="2600" dirty="0">
              <a:solidFill>
                <a:schemeClr val="tx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1073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6061"/>
            <a:ext cx="12192000" cy="6441281"/>
          </a:xfrm>
        </p:spPr>
      </p:pic>
      <p:sp>
        <p:nvSpPr>
          <p:cNvPr id="5" name="Quadro 4"/>
          <p:cNvSpPr/>
          <p:nvPr/>
        </p:nvSpPr>
        <p:spPr>
          <a:xfrm>
            <a:off x="2459866" y="6220496"/>
            <a:ext cx="746973" cy="296214"/>
          </a:xfrm>
          <a:prstGeom prst="frame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6264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6213"/>
            <a:ext cx="12203243" cy="6316132"/>
          </a:xfrm>
        </p:spPr>
      </p:pic>
      <p:sp>
        <p:nvSpPr>
          <p:cNvPr id="5" name="Quadro 4"/>
          <p:cNvSpPr/>
          <p:nvPr/>
        </p:nvSpPr>
        <p:spPr>
          <a:xfrm>
            <a:off x="1519708" y="6158431"/>
            <a:ext cx="940157" cy="332522"/>
          </a:xfrm>
          <a:prstGeom prst="frame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8428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12658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0457"/>
            <a:ext cx="12192000" cy="6346032"/>
          </a:xfrm>
        </p:spPr>
      </p:pic>
      <p:sp>
        <p:nvSpPr>
          <p:cNvPr id="5" name="Quadro 4"/>
          <p:cNvSpPr/>
          <p:nvPr/>
        </p:nvSpPr>
        <p:spPr>
          <a:xfrm>
            <a:off x="9646278" y="6188951"/>
            <a:ext cx="785610" cy="276243"/>
          </a:xfrm>
          <a:prstGeom prst="frame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1448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6006"/>
            <a:ext cx="12192000" cy="6322219"/>
          </a:xfrm>
          <a:prstGeom prst="rect">
            <a:avLst/>
          </a:prstGeom>
        </p:spPr>
      </p:pic>
      <p:cxnSp>
        <p:nvCxnSpPr>
          <p:cNvPr id="14" name="Conector reto 13"/>
          <p:cNvCxnSpPr/>
          <p:nvPr/>
        </p:nvCxnSpPr>
        <p:spPr>
          <a:xfrm>
            <a:off x="3181082" y="6375042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Quadro 16"/>
          <p:cNvSpPr/>
          <p:nvPr/>
        </p:nvSpPr>
        <p:spPr>
          <a:xfrm>
            <a:off x="2356835" y="6085920"/>
            <a:ext cx="1017430" cy="389521"/>
          </a:xfrm>
          <a:prstGeom prst="frame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5971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60101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7578"/>
            <a:ext cx="12192000" cy="6298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294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Quadro 6"/>
          <p:cNvSpPr/>
          <p:nvPr/>
        </p:nvSpPr>
        <p:spPr>
          <a:xfrm>
            <a:off x="10107771" y="6177126"/>
            <a:ext cx="1017430" cy="389521"/>
          </a:xfrm>
          <a:prstGeom prst="frame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pic>
        <p:nvPicPr>
          <p:cNvPr id="9" name="Espaço Reservado para Conteúdo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0146"/>
            <a:ext cx="12192000" cy="6286501"/>
          </a:xfrm>
        </p:spPr>
      </p:pic>
      <p:sp>
        <p:nvSpPr>
          <p:cNvPr id="11" name="Quadro 10"/>
          <p:cNvSpPr/>
          <p:nvPr/>
        </p:nvSpPr>
        <p:spPr>
          <a:xfrm>
            <a:off x="10107771" y="6078030"/>
            <a:ext cx="1004551" cy="327759"/>
          </a:xfrm>
          <a:prstGeom prst="frame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0093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6537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360" y="296214"/>
            <a:ext cx="12219360" cy="6336406"/>
          </a:xfrm>
          <a:prstGeom prst="rect">
            <a:avLst/>
          </a:prstGeom>
        </p:spPr>
      </p:pic>
      <p:sp>
        <p:nvSpPr>
          <p:cNvPr id="5" name="Quadro 4"/>
          <p:cNvSpPr/>
          <p:nvPr/>
        </p:nvSpPr>
        <p:spPr>
          <a:xfrm>
            <a:off x="6645502" y="6188951"/>
            <a:ext cx="824246" cy="327759"/>
          </a:xfrm>
          <a:prstGeom prst="frame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4710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2"/>
          <a:srcRect r="-563" b="5143"/>
          <a:stretch/>
        </p:blipFill>
        <p:spPr>
          <a:xfrm>
            <a:off x="0" y="166583"/>
            <a:ext cx="12260687" cy="6502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562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1251"/>
            <a:ext cx="12192000" cy="6274594"/>
          </a:xfrm>
        </p:spPr>
      </p:pic>
      <p:sp>
        <p:nvSpPr>
          <p:cNvPr id="5" name="Quadro 4"/>
          <p:cNvSpPr/>
          <p:nvPr/>
        </p:nvSpPr>
        <p:spPr>
          <a:xfrm>
            <a:off x="502277" y="6111677"/>
            <a:ext cx="927278" cy="353517"/>
          </a:xfrm>
          <a:prstGeom prst="frame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6882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47367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0761"/>
            <a:ext cx="12206166" cy="5924282"/>
          </a:xfrm>
        </p:spPr>
      </p:pic>
    </p:spTree>
    <p:extLst>
      <p:ext uri="{BB962C8B-B14F-4D97-AF65-F5344CB8AC3E}">
        <p14:creationId xmlns:p14="http://schemas.microsoft.com/office/powerpoint/2010/main" val="97737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Espaço Reservado para Conteúdo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0609"/>
            <a:ext cx="12192000" cy="6167438"/>
          </a:xfrm>
        </p:spPr>
      </p:pic>
    </p:spTree>
    <p:extLst>
      <p:ext uri="{BB962C8B-B14F-4D97-AF65-F5344CB8AC3E}">
        <p14:creationId xmlns:p14="http://schemas.microsoft.com/office/powerpoint/2010/main" val="1555490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1971"/>
            <a:ext cx="12192000" cy="623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483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7729"/>
            <a:ext cx="12192000" cy="619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214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56282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/>
          <p:cNvSpPr/>
          <p:nvPr/>
        </p:nvSpPr>
        <p:spPr>
          <a:xfrm>
            <a:off x="296214" y="425001"/>
            <a:ext cx="11520000" cy="61200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/>
          <p:cNvSpPr txBox="1"/>
          <p:nvPr/>
        </p:nvSpPr>
        <p:spPr>
          <a:xfrm>
            <a:off x="1059211" y="1249250"/>
            <a:ext cx="99940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 smtClean="0">
                <a:solidFill>
                  <a:schemeClr val="tx2">
                    <a:lumMod val="10000"/>
                  </a:schemeClr>
                </a:solidFill>
              </a:rPr>
              <a:t>R Ladies</a:t>
            </a:r>
            <a:endParaRPr lang="pt-BR" sz="3200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8" name="CaixaDeTexto 7"/>
          <p:cNvSpPr txBox="1"/>
          <p:nvPr/>
        </p:nvSpPr>
        <p:spPr>
          <a:xfrm>
            <a:off x="1076956" y="2253803"/>
            <a:ext cx="10190331" cy="2831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tx2">
                    <a:lumMod val="10000"/>
                  </a:schemeClr>
                </a:solidFill>
              </a:rPr>
              <a:t>O R-Ladies Global foi fundado pela brasileira Gabriela de Queiroz em São Francisco, Califórnia (EUA) e </a:t>
            </a:r>
            <a:r>
              <a:rPr lang="pt-BR" sz="3200" dirty="0" smtClean="0">
                <a:solidFill>
                  <a:schemeClr val="tx2">
                    <a:lumMod val="10000"/>
                  </a:schemeClr>
                </a:solidFill>
              </a:rPr>
              <a:t>:</a:t>
            </a:r>
            <a:endParaRPr lang="pt-BR" sz="3200" dirty="0">
              <a:solidFill>
                <a:schemeClr val="tx2">
                  <a:lumMod val="10000"/>
                </a:schemeClr>
              </a:solidFill>
            </a:endParaRPr>
          </a:p>
          <a:p>
            <a:endParaRPr lang="pt-BR" sz="3200" dirty="0">
              <a:solidFill>
                <a:schemeClr val="tx2">
                  <a:lumMod val="10000"/>
                </a:schemeClr>
              </a:solidFill>
            </a:endParaRPr>
          </a:p>
          <a:p>
            <a:r>
              <a:rPr lang="pt-BR" sz="3200" dirty="0">
                <a:solidFill>
                  <a:schemeClr val="tx2">
                    <a:lumMod val="10000"/>
                  </a:schemeClr>
                </a:solidFill>
              </a:rPr>
              <a:t>   130 grupos em 43 países com 33.801 membros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51559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289390" y="347730"/>
            <a:ext cx="11520000" cy="61200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0403" y="672352"/>
            <a:ext cx="2854601" cy="3246504"/>
          </a:xfrm>
          <a:prstGeom prst="rect">
            <a:avLst/>
          </a:prstGeom>
        </p:spPr>
      </p:pic>
      <p:sp>
        <p:nvSpPr>
          <p:cNvPr id="3" name="CaixaDeTexto 2"/>
          <p:cNvSpPr txBox="1"/>
          <p:nvPr/>
        </p:nvSpPr>
        <p:spPr>
          <a:xfrm>
            <a:off x="783772" y="4450616"/>
            <a:ext cx="43499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tx2">
                    <a:lumMod val="10000"/>
                  </a:schemeClr>
                </a:solidFill>
              </a:rPr>
              <a:t>O R – Ladies Niterói é composto por seis mulheres que organizam os </a:t>
            </a:r>
            <a:r>
              <a:rPr lang="pt-BR" dirty="0" smtClean="0">
                <a:solidFill>
                  <a:schemeClr val="tx2">
                    <a:lumMod val="10000"/>
                  </a:schemeClr>
                </a:solidFill>
              </a:rPr>
              <a:t>eventos, </a:t>
            </a:r>
            <a:r>
              <a:rPr lang="pt-BR" dirty="0">
                <a:solidFill>
                  <a:schemeClr val="tx2">
                    <a:lumMod val="10000"/>
                  </a:schemeClr>
                </a:solidFill>
              </a:rPr>
              <a:t>como palestras e minicursos voltados para </a:t>
            </a:r>
            <a:r>
              <a:rPr lang="pt-BR" dirty="0" smtClean="0">
                <a:solidFill>
                  <a:schemeClr val="tx2">
                    <a:lumMod val="10000"/>
                  </a:schemeClr>
                </a:solidFill>
              </a:rPr>
              <a:t>à </a:t>
            </a:r>
            <a:r>
              <a:rPr lang="pt-BR" dirty="0">
                <a:solidFill>
                  <a:schemeClr val="tx2">
                    <a:lumMod val="10000"/>
                  </a:schemeClr>
                </a:solidFill>
              </a:rPr>
              <a:t>comunidade.</a:t>
            </a:r>
          </a:p>
        </p:txBody>
      </p:sp>
      <p:sp>
        <p:nvSpPr>
          <p:cNvPr id="6" name="CaixaDeTexto 5"/>
          <p:cNvSpPr txBox="1"/>
          <p:nvPr/>
        </p:nvSpPr>
        <p:spPr>
          <a:xfrm>
            <a:off x="470265" y="3918856"/>
            <a:ext cx="47548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 smtClean="0">
                <a:solidFill>
                  <a:schemeClr val="tx2">
                    <a:lumMod val="10000"/>
                  </a:schemeClr>
                </a:solidFill>
              </a:rPr>
              <a:t>Organizadoras</a:t>
            </a:r>
            <a:endParaRPr lang="pt-BR" sz="2800" b="1" dirty="0">
              <a:solidFill>
                <a:schemeClr val="tx2">
                  <a:lumMod val="10000"/>
                </a:schemeClr>
              </a:solidFill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="" xmlns:a16="http://schemas.microsoft.com/office/drawing/2014/main" id="{D63627A1-3C35-7C40-8F6A-856DA76583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2647" y="963401"/>
            <a:ext cx="1829234" cy="182923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8" name="Imagem 8">
            <a:extLst>
              <a:ext uri="{FF2B5EF4-FFF2-40B4-BE49-F238E27FC236}">
                <a16:creationId xmlns="" xmlns:a16="http://schemas.microsoft.com/office/drawing/2014/main" id="{FFCAE6A1-A525-A84C-BDBE-9E094633DF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0141" y="967601"/>
            <a:ext cx="1829234" cy="182923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9" name="Imagem 2">
            <a:extLst>
              <a:ext uri="{FF2B5EF4-FFF2-40B4-BE49-F238E27FC236}">
                <a16:creationId xmlns="" xmlns:a16="http://schemas.microsoft.com/office/drawing/2014/main" id="{24035640-5123-E843-A674-E5911F20A0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49431" y="963401"/>
            <a:ext cx="1829234" cy="182923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0" name="Imagem 2">
            <a:extLst>
              <a:ext uri="{FF2B5EF4-FFF2-40B4-BE49-F238E27FC236}">
                <a16:creationId xmlns="" xmlns:a16="http://schemas.microsoft.com/office/drawing/2014/main" id="{2F55966D-64B1-914D-96B3-1630CDCAA4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60882" y="3586600"/>
            <a:ext cx="1828800" cy="18288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1" name="Imagem 10">
            <a:extLst>
              <a:ext uri="{FF2B5EF4-FFF2-40B4-BE49-F238E27FC236}">
                <a16:creationId xmlns="" xmlns:a16="http://schemas.microsoft.com/office/drawing/2014/main" id="{CB52441D-F654-6242-BCB5-24D02A4BFA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30141" y="3586166"/>
            <a:ext cx="1829234" cy="182923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2731" y="3586166"/>
            <a:ext cx="1852217" cy="18288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422225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39"/>
            <a:ext cx="1764406" cy="2611321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640" b="4862"/>
          <a:stretch/>
        </p:blipFill>
        <p:spPr>
          <a:xfrm>
            <a:off x="0" y="4246679"/>
            <a:ext cx="1917048" cy="2611321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4406" y="0"/>
            <a:ext cx="1778384" cy="2611321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2790" y="-6439"/>
            <a:ext cx="1773703" cy="2604882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7197" y="-19317"/>
            <a:ext cx="1660274" cy="2615627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420" b="5044"/>
          <a:stretch/>
        </p:blipFill>
        <p:spPr>
          <a:xfrm>
            <a:off x="6967471" y="-19317"/>
            <a:ext cx="1784276" cy="2615627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008" b="5044"/>
          <a:stretch/>
        </p:blipFill>
        <p:spPr>
          <a:xfrm>
            <a:off x="1764407" y="4253118"/>
            <a:ext cx="1898492" cy="2588654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727" b="4862"/>
          <a:stretch/>
        </p:blipFill>
        <p:spPr>
          <a:xfrm>
            <a:off x="3662899" y="4253118"/>
            <a:ext cx="1846693" cy="2604882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117" b="5592"/>
          <a:stretch/>
        </p:blipFill>
        <p:spPr>
          <a:xfrm>
            <a:off x="5509593" y="4253118"/>
            <a:ext cx="1829124" cy="2604882"/>
          </a:xfrm>
          <a:prstGeom prst="rect">
            <a:avLst/>
          </a:prstGeom>
        </p:spPr>
      </p:pic>
      <p:pic>
        <p:nvPicPr>
          <p:cNvPr id="14" name="Imagem 13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409" b="5325"/>
          <a:stretch/>
        </p:blipFill>
        <p:spPr>
          <a:xfrm>
            <a:off x="10873238" y="4234955"/>
            <a:ext cx="1348813" cy="2590787"/>
          </a:xfrm>
          <a:prstGeom prst="rect">
            <a:avLst/>
          </a:prstGeom>
        </p:spPr>
      </p:pic>
      <p:sp>
        <p:nvSpPr>
          <p:cNvPr id="19" name="Retângulo 18"/>
          <p:cNvSpPr/>
          <p:nvPr/>
        </p:nvSpPr>
        <p:spPr>
          <a:xfrm>
            <a:off x="0" y="2617760"/>
            <a:ext cx="12192000" cy="162891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6" name="Imagem 1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1878" y="1"/>
            <a:ext cx="1759018" cy="2596310"/>
          </a:xfrm>
          <a:prstGeom prst="rect">
            <a:avLst/>
          </a:prstGeom>
        </p:spPr>
      </p:pic>
      <p:sp>
        <p:nvSpPr>
          <p:cNvPr id="18" name="CaixaDeTexto 17"/>
          <p:cNvSpPr txBox="1"/>
          <p:nvPr/>
        </p:nvSpPr>
        <p:spPr>
          <a:xfrm>
            <a:off x="167425" y="2756079"/>
            <a:ext cx="1190007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>
                <a:ln w="28575">
                  <a:solidFill>
                    <a:schemeClr val="tx1"/>
                  </a:solidFill>
                  <a:prstDash val="solid"/>
                </a:ln>
                <a:solidFill>
                  <a:schemeClr val="tx2">
                    <a:lumMod val="10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American Purpose" pitchFamily="50" charset="0"/>
              </a:rPr>
              <a:t>Analise das Bilheterias Mundiais do Cinema usando o R</a:t>
            </a:r>
          </a:p>
          <a:p>
            <a:pPr algn="ctr"/>
            <a:r>
              <a:rPr lang="pt-BR" sz="4000" dirty="0">
                <a:ln w="28575">
                  <a:solidFill>
                    <a:schemeClr val="tx1"/>
                  </a:solidFill>
                  <a:prstDash val="solid"/>
                </a:ln>
                <a:solidFill>
                  <a:schemeClr val="tx2">
                    <a:lumMod val="10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American Purpose" pitchFamily="50" charset="0"/>
              </a:rPr>
              <a:t>2018 - 2019 </a:t>
            </a:r>
          </a:p>
        </p:txBody>
      </p:sp>
      <p:pic>
        <p:nvPicPr>
          <p:cNvPr id="20" name="Imagem 19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27"/>
          <a:stretch/>
        </p:blipFill>
        <p:spPr>
          <a:xfrm>
            <a:off x="7338717" y="4235955"/>
            <a:ext cx="1705397" cy="2632769"/>
          </a:xfrm>
          <a:prstGeom prst="rect">
            <a:avLst/>
          </a:prstGeom>
        </p:spPr>
      </p:pic>
      <p:pic>
        <p:nvPicPr>
          <p:cNvPr id="21" name="Imagem 20"/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6979" b="9136"/>
          <a:stretch/>
        </p:blipFill>
        <p:spPr>
          <a:xfrm>
            <a:off x="9069705" y="4234956"/>
            <a:ext cx="1926525" cy="2590787"/>
          </a:xfrm>
          <a:prstGeom prst="rect">
            <a:avLst/>
          </a:prstGeom>
        </p:spPr>
      </p:pic>
      <p:pic>
        <p:nvPicPr>
          <p:cNvPr id="23" name="Imagem 22"/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18"/>
          <a:stretch/>
        </p:blipFill>
        <p:spPr>
          <a:xfrm>
            <a:off x="10516154" y="954"/>
            <a:ext cx="1692518" cy="2595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479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9137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m 12"/>
          <p:cNvPicPr>
            <a:picLocks noChangeAspect="1"/>
          </p:cNvPicPr>
          <p:nvPr/>
        </p:nvPicPr>
        <p:blipFill rotWithShape="1">
          <a:blip r:embed="rId2"/>
          <a:srcRect r="-1630" b="5099"/>
          <a:stretch/>
        </p:blipFill>
        <p:spPr>
          <a:xfrm>
            <a:off x="0" y="154684"/>
            <a:ext cx="12390783" cy="6505144"/>
          </a:xfrm>
          <a:prstGeom prst="rect">
            <a:avLst/>
          </a:prstGeom>
        </p:spPr>
      </p:pic>
      <p:cxnSp>
        <p:nvCxnSpPr>
          <p:cNvPr id="10" name="Conector de seta reta 9"/>
          <p:cNvCxnSpPr/>
          <p:nvPr/>
        </p:nvCxnSpPr>
        <p:spPr>
          <a:xfrm flipH="1" flipV="1">
            <a:off x="3374262" y="1643968"/>
            <a:ext cx="1236373" cy="92767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CaixaDeTexto 10"/>
          <p:cNvSpPr txBox="1"/>
          <p:nvPr/>
        </p:nvSpPr>
        <p:spPr>
          <a:xfrm>
            <a:off x="3584710" y="2571647"/>
            <a:ext cx="293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smtClean="0">
                <a:solidFill>
                  <a:schemeClr val="accent1">
                    <a:lumMod val="75000"/>
                  </a:schemeClr>
                </a:solidFill>
              </a:rPr>
              <a:t>Maiores sucessos 2019</a:t>
            </a:r>
            <a:endParaRPr lang="pt-BR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9334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98320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lha">
  <a:themeElements>
    <a:clrScheme name="Personalizada 1">
      <a:dk1>
        <a:srgbClr val="E32D91"/>
      </a:dk1>
      <a:lt1>
        <a:sysClr val="window" lastClr="FFFFFF"/>
      </a:lt1>
      <a:dk2>
        <a:srgbClr val="C830CC"/>
      </a:dk2>
      <a:lt2>
        <a:srgbClr val="D8D9DC"/>
      </a:lt2>
      <a:accent1>
        <a:srgbClr val="E32D91"/>
      </a:accent1>
      <a:accent2>
        <a:srgbClr val="C830CC"/>
      </a:accent2>
      <a:accent3>
        <a:srgbClr val="4EA6DC"/>
      </a:accent3>
      <a:accent4>
        <a:srgbClr val="4775E7"/>
      </a:accent4>
      <a:accent5>
        <a:srgbClr val="8971E1"/>
      </a:accent5>
      <a:accent6>
        <a:srgbClr val="D54773"/>
      </a:accent6>
      <a:hlink>
        <a:srgbClr val="6B9F25"/>
      </a:hlink>
      <a:folHlink>
        <a:srgbClr val="8C8C8C"/>
      </a:folHlink>
    </a:clrScheme>
    <a:fontScheme name="Malha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alha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Malha</Template>
  <TotalTime>391</TotalTime>
  <Words>135</Words>
  <Application>Microsoft Office PowerPoint</Application>
  <PresentationFormat>Widescreen</PresentationFormat>
  <Paragraphs>15</Paragraphs>
  <Slides>36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36</vt:i4>
      </vt:variant>
    </vt:vector>
  </HeadingPairs>
  <TitlesOfParts>
    <vt:vector size="40" baseType="lpstr">
      <vt:lpstr>American Purpose</vt:lpstr>
      <vt:lpstr>Arial</vt:lpstr>
      <vt:lpstr>Century Gothic</vt:lpstr>
      <vt:lpstr>Malha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Pretinho2</dc:creator>
  <cp:lastModifiedBy>SERUFF</cp:lastModifiedBy>
  <cp:revision>40</cp:revision>
  <dcterms:created xsi:type="dcterms:W3CDTF">2019-09-10T15:04:59Z</dcterms:created>
  <dcterms:modified xsi:type="dcterms:W3CDTF">2019-09-17T18:34:10Z</dcterms:modified>
</cp:coreProperties>
</file>